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77" r:id="rId4"/>
    <p:sldId id="272" r:id="rId5"/>
    <p:sldId id="261" r:id="rId6"/>
    <p:sldId id="263" r:id="rId7"/>
    <p:sldId id="264" r:id="rId8"/>
    <p:sldId id="266" r:id="rId9"/>
    <p:sldId id="267" r:id="rId10"/>
    <p:sldId id="268" r:id="rId11"/>
    <p:sldId id="271" r:id="rId12"/>
    <p:sldId id="26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7" r:id="rId25"/>
    <p:sldId id="298" r:id="rId26"/>
    <p:sldId id="291" r:id="rId27"/>
    <p:sldId id="299" r:id="rId28"/>
    <p:sldId id="294" r:id="rId29"/>
    <p:sldId id="292" r:id="rId30"/>
    <p:sldId id="300" r:id="rId31"/>
    <p:sldId id="293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0" r:id="rId40"/>
    <p:sldId id="311" r:id="rId41"/>
    <p:sldId id="308" r:id="rId42"/>
    <p:sldId id="312" r:id="rId43"/>
    <p:sldId id="313" r:id="rId44"/>
    <p:sldId id="309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7" r:id="rId58"/>
    <p:sldId id="326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270" r:id="rId7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40" autoAdjust="0"/>
  </p:normalViewPr>
  <p:slideViewPr>
    <p:cSldViewPr>
      <p:cViewPr>
        <p:scale>
          <a:sx n="75" d="100"/>
          <a:sy n="75" d="100"/>
        </p:scale>
        <p:origin x="-1062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6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11/06/2015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Herramienta interactiva de apoyo al PEA del ciclo de instrucción del procesador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Paolo </a:t>
            </a:r>
            <a:r>
              <a:rPr lang="es-ES" dirty="0" err="1" smtClean="0"/>
              <a:t>Fernandez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es-BO" dirty="0" smtClean="0"/>
              <a:t>Formulación del Problema</a:t>
            </a:r>
            <a:endParaRPr lang="es-BO" dirty="0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s-BO" sz="2800" dirty="0" smtClean="0">
                <a:solidFill>
                  <a:schemeClr val="accent1">
                    <a:lumMod val="75000"/>
                  </a:schemeClr>
                </a:solidFill>
              </a:rPr>
              <a:t>La elaboración manual de los diagramas y las limitaciones conceptuales y técnicas de las herramientas aplicadas</a:t>
            </a:r>
            <a:r>
              <a:rPr lang="es-ES" sz="2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, </a:t>
            </a:r>
            <a:r>
              <a:rPr lang="es-BO" sz="2800" dirty="0" smtClean="0">
                <a:solidFill>
                  <a:srgbClr val="FF0000"/>
                </a:solidFill>
              </a:rPr>
              <a:t>dificultan el proceso de autoaprendizaje respecto a la dependencia entre las prestaciones del procesador y su diseño arquitectónico</a:t>
            </a:r>
            <a:r>
              <a:rPr lang="es-ES" sz="2800" dirty="0" smtClean="0">
                <a:solidFill>
                  <a:srgbClr val="FF0000"/>
                </a:solidFill>
              </a:rPr>
              <a:t>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525963"/>
          </a:xfrm>
        </p:spPr>
        <p:txBody>
          <a:bodyPr/>
          <a:lstStyle/>
          <a:p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Desarrollar una herramienta interactiva para el apoyo</a:t>
            </a:r>
            <a:r>
              <a:rPr lang="es-ES" sz="2800" dirty="0" smtClean="0"/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s-BO" dirty="0" smtClean="0">
                <a:effectLst/>
              </a:rPr>
              <a:t>Objetivo</a:t>
            </a:r>
            <a:r>
              <a:rPr lang="es-BO" sz="4400" dirty="0" smtClean="0">
                <a:effectLst/>
              </a:rPr>
              <a:t> General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/>
          <a:lstStyle/>
          <a:p>
            <a:endParaRPr lang="es-BO" dirty="0" smtClean="0"/>
          </a:p>
          <a:p>
            <a:r>
              <a:rPr lang="es-BO" dirty="0" smtClean="0"/>
              <a:t>Componentes de arquitectura.</a:t>
            </a:r>
          </a:p>
          <a:p>
            <a:r>
              <a:rPr lang="es-BO" dirty="0" smtClean="0"/>
              <a:t>Módulo en binario.</a:t>
            </a:r>
          </a:p>
          <a:p>
            <a:r>
              <a:rPr lang="es-BO" dirty="0" smtClean="0"/>
              <a:t>Módulo en hexadecimal.</a:t>
            </a:r>
          </a:p>
          <a:p>
            <a:r>
              <a:rPr lang="es-BO" dirty="0" smtClean="0"/>
              <a:t>Módulo en ensamblador.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es-ES" dirty="0" smtClean="0"/>
              <a:t>Objetivos Específicos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 smtClean="0"/>
          </a:p>
          <a:p>
            <a:endParaRPr lang="es-BO" dirty="0" smtClean="0"/>
          </a:p>
          <a:p>
            <a:r>
              <a:rPr lang="es-BO" dirty="0" smtClean="0"/>
              <a:t>Arquitectura de Computadoras.</a:t>
            </a:r>
          </a:p>
          <a:p>
            <a:r>
              <a:rPr lang="es-BO" dirty="0" smtClean="0"/>
              <a:t>Software educativo.</a:t>
            </a:r>
          </a:p>
          <a:p>
            <a:r>
              <a:rPr lang="es-BO" dirty="0" smtClean="0"/>
              <a:t>Metodología de desarrollo de Software.</a:t>
            </a:r>
          </a:p>
          <a:p>
            <a:r>
              <a:rPr lang="es-BO" dirty="0" smtClean="0"/>
              <a:t>Tecnologías de desarrollo.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18864" y="485800"/>
            <a:ext cx="8229600" cy="1143000"/>
          </a:xfrm>
        </p:spPr>
        <p:txBody>
          <a:bodyPr>
            <a:normAutofit/>
          </a:bodyPr>
          <a:lstStyle/>
          <a:p>
            <a:r>
              <a:rPr lang="es-BO" sz="5400" dirty="0" smtClean="0"/>
              <a:t>Marco Teórico</a:t>
            </a:r>
            <a:endParaRPr lang="es-E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Ciclo de instrucción</a:t>
            </a:r>
          </a:p>
          <a:p>
            <a:endParaRPr lang="es-ES" sz="1400" dirty="0" smtClean="0"/>
          </a:p>
          <a:p>
            <a:r>
              <a:rPr lang="es-ES" dirty="0" smtClean="0"/>
              <a:t>Depende de:</a:t>
            </a:r>
          </a:p>
          <a:p>
            <a:pPr lvl="1"/>
            <a:r>
              <a:rPr lang="es-ES" dirty="0" smtClean="0"/>
              <a:t>Formato de instrucción.</a:t>
            </a:r>
          </a:p>
          <a:p>
            <a:pPr lvl="1"/>
            <a:r>
              <a:rPr lang="es-ES" dirty="0" smtClean="0"/>
              <a:t>Arquitectura del CPU.</a:t>
            </a:r>
          </a:p>
          <a:p>
            <a:pPr lvl="1"/>
            <a:r>
              <a:rPr lang="es-ES" dirty="0" smtClean="0"/>
              <a:t>Código de operación.</a:t>
            </a:r>
          </a:p>
          <a:p>
            <a:r>
              <a:rPr lang="es-ES" dirty="0" smtClean="0"/>
              <a:t>Se divide en:</a:t>
            </a:r>
          </a:p>
          <a:p>
            <a:pPr lvl="1"/>
            <a:r>
              <a:rPr lang="es-ES" dirty="0" smtClean="0"/>
              <a:t>Ciclo de captación.</a:t>
            </a:r>
          </a:p>
          <a:p>
            <a:pPr lvl="1"/>
            <a:r>
              <a:rPr lang="es-ES" dirty="0" smtClean="0"/>
              <a:t>Ciclo de ejecución.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Arquitectura del Procesador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ES" dirty="0" smtClean="0"/>
              <a:t>Tipos contemplados:</a:t>
            </a:r>
          </a:p>
          <a:p>
            <a:pPr lvl="1"/>
            <a:r>
              <a:rPr lang="es-ES" dirty="0" smtClean="0"/>
              <a:t>Basada en registros específicos.</a:t>
            </a:r>
          </a:p>
          <a:p>
            <a:pPr lvl="1"/>
            <a:r>
              <a:rPr lang="es-ES" dirty="0" smtClean="0"/>
              <a:t>Basada en registros de uso general.</a:t>
            </a:r>
          </a:p>
          <a:p>
            <a:r>
              <a:rPr lang="es-ES" dirty="0" smtClean="0"/>
              <a:t>Formato de instrucción.</a:t>
            </a:r>
          </a:p>
          <a:p>
            <a:r>
              <a:rPr lang="es-ES" dirty="0" smtClean="0"/>
              <a:t>Modos de direccionamiento:</a:t>
            </a:r>
          </a:p>
          <a:p>
            <a:pPr lvl="1"/>
            <a:r>
              <a:rPr lang="es-ES" dirty="0" smtClean="0"/>
              <a:t>Directo.</a:t>
            </a:r>
          </a:p>
          <a:p>
            <a:pPr lvl="1"/>
            <a:r>
              <a:rPr lang="es-ES" dirty="0" smtClean="0"/>
              <a:t>Indirecto.</a:t>
            </a:r>
          </a:p>
          <a:p>
            <a:pPr lvl="1"/>
            <a:r>
              <a:rPr lang="es-ES" dirty="0" smtClean="0"/>
              <a:t>Inmediato.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BO" b="1" dirty="0" smtClean="0"/>
              <a:t>Interacción entre CPU y RAM.</a:t>
            </a:r>
          </a:p>
          <a:p>
            <a:endParaRPr lang="es-ES" sz="1400" dirty="0" smtClean="0"/>
          </a:p>
          <a:p>
            <a:pPr lvl="0"/>
            <a:r>
              <a:rPr lang="es-BO" sz="2800" dirty="0" smtClean="0"/>
              <a:t>Por su posición en relación al CPU:</a:t>
            </a:r>
            <a:endParaRPr lang="es-ES" sz="2800" dirty="0" smtClean="0"/>
          </a:p>
          <a:p>
            <a:pPr lvl="1"/>
            <a:r>
              <a:rPr lang="es-BO" sz="2400" dirty="0" smtClean="0"/>
              <a:t>Internos.</a:t>
            </a:r>
            <a:endParaRPr lang="es-ES" sz="2400" dirty="0" smtClean="0"/>
          </a:p>
          <a:p>
            <a:pPr lvl="1"/>
            <a:r>
              <a:rPr lang="es-BO" sz="2400" dirty="0" smtClean="0"/>
              <a:t>Externos.</a:t>
            </a:r>
            <a:endParaRPr lang="es-ES" sz="2800" dirty="0" smtClean="0"/>
          </a:p>
          <a:p>
            <a:pPr lvl="0"/>
            <a:r>
              <a:rPr lang="es-BO" sz="2800" dirty="0" smtClean="0"/>
              <a:t>Por el tipo de datos que transportan:</a:t>
            </a:r>
            <a:endParaRPr lang="es-ES" sz="2800" dirty="0" smtClean="0"/>
          </a:p>
          <a:p>
            <a:pPr lvl="1"/>
            <a:r>
              <a:rPr lang="es-BO" sz="2400" dirty="0" smtClean="0"/>
              <a:t>Bus de direcciones.</a:t>
            </a:r>
            <a:endParaRPr lang="es-ES" sz="2400" dirty="0" smtClean="0"/>
          </a:p>
          <a:p>
            <a:pPr lvl="1"/>
            <a:r>
              <a:rPr lang="es-BO" sz="2400" dirty="0" smtClean="0"/>
              <a:t>Bus de datos.</a:t>
            </a:r>
            <a:endParaRPr lang="es-ES" sz="2400" dirty="0" smtClean="0"/>
          </a:p>
          <a:p>
            <a:pPr lvl="1"/>
            <a:r>
              <a:rPr lang="es-BO" sz="2400" dirty="0" smtClean="0"/>
              <a:t>Bus de control.</a:t>
            </a:r>
            <a:endParaRPr lang="es-ES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Destinado a apoyar al PEA.</a:t>
            </a:r>
          </a:p>
          <a:p>
            <a:r>
              <a:rPr lang="es-BO" dirty="0" smtClean="0"/>
              <a:t>Características esenciales de los programas educativos:</a:t>
            </a:r>
          </a:p>
          <a:p>
            <a:pPr lvl="1"/>
            <a:r>
              <a:rPr lang="es-BO" sz="2400" dirty="0" smtClean="0"/>
              <a:t>Finalidad didáctica. </a:t>
            </a:r>
            <a:endParaRPr lang="es-ES" sz="2400" dirty="0" smtClean="0"/>
          </a:p>
          <a:p>
            <a:pPr lvl="1"/>
            <a:r>
              <a:rPr lang="es-BO" sz="2400" dirty="0" smtClean="0"/>
              <a:t>Utilizan el computador. </a:t>
            </a:r>
            <a:endParaRPr lang="es-ES" sz="2400" dirty="0" smtClean="0"/>
          </a:p>
          <a:p>
            <a:pPr lvl="1"/>
            <a:r>
              <a:rPr lang="es-BO" sz="2400" dirty="0" smtClean="0"/>
              <a:t>Son interactivos. </a:t>
            </a:r>
            <a:endParaRPr lang="es-ES" sz="2400" dirty="0" smtClean="0"/>
          </a:p>
          <a:p>
            <a:pPr lvl="1"/>
            <a:r>
              <a:rPr lang="es-BO" sz="2400" dirty="0" smtClean="0"/>
              <a:t>Individualizan el trabajo. </a:t>
            </a:r>
            <a:endParaRPr lang="es-ES" sz="2400" dirty="0" smtClean="0"/>
          </a:p>
          <a:p>
            <a:pPr lvl="1"/>
            <a:r>
              <a:rPr lang="es-BO" sz="2400" dirty="0" smtClean="0"/>
              <a:t>Son fáciles de usar.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Tipos de software didáctico</a:t>
            </a:r>
            <a:endParaRPr lang="es-ES" b="1" dirty="0" smtClean="0"/>
          </a:p>
          <a:p>
            <a:endParaRPr lang="es-BO" sz="1400" dirty="0" smtClean="0"/>
          </a:p>
          <a:p>
            <a:r>
              <a:rPr lang="es-BO" dirty="0" smtClean="0"/>
              <a:t>Programas tutoriales.</a:t>
            </a:r>
          </a:p>
          <a:p>
            <a:r>
              <a:rPr lang="es-BO" dirty="0" smtClean="0"/>
              <a:t>Bases de datos.</a:t>
            </a:r>
          </a:p>
          <a:p>
            <a:r>
              <a:rPr lang="es-BO" dirty="0" smtClean="0"/>
              <a:t>Simuladores.</a:t>
            </a:r>
          </a:p>
          <a:p>
            <a:r>
              <a:rPr lang="es-BO" dirty="0" smtClean="0"/>
              <a:t>Constructores.</a:t>
            </a:r>
          </a:p>
          <a:p>
            <a:r>
              <a:rPr lang="es-BO" dirty="0" smtClean="0"/>
              <a:t>Herramienta interactiva.</a:t>
            </a:r>
          </a:p>
          <a:p>
            <a:pPr lvl="1"/>
            <a:r>
              <a:rPr lang="es-BO" dirty="0" smtClean="0"/>
              <a:t>Depende del usuario.</a:t>
            </a:r>
          </a:p>
          <a:p>
            <a:pPr lvl="1"/>
            <a:r>
              <a:rPr lang="es-BO" dirty="0" smtClean="0"/>
              <a:t>Es versátil.</a:t>
            </a:r>
          </a:p>
          <a:p>
            <a:pPr lvl="1"/>
            <a:r>
              <a:rPr lang="es-BO" dirty="0" smtClean="0"/>
              <a:t>Puede ser una combinación de las anteriores.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Definición</a:t>
            </a:r>
          </a:p>
          <a:p>
            <a:pPr>
              <a:buNone/>
            </a:pPr>
            <a:endParaRPr lang="es-ES" sz="1400" b="1" dirty="0" smtClean="0"/>
          </a:p>
          <a:p>
            <a:r>
              <a:rPr lang="es-ES" dirty="0" smtClean="0"/>
              <a:t>Metodología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Proceso de desarrollo detallado y completo.</a:t>
            </a:r>
          </a:p>
          <a:p>
            <a:r>
              <a:rPr lang="es-ES" dirty="0" smtClean="0"/>
              <a:t>Etapas comunes:</a:t>
            </a:r>
          </a:p>
          <a:p>
            <a:pPr lvl="1"/>
            <a:r>
              <a:rPr lang="es-BO" dirty="0" smtClean="0"/>
              <a:t>Captura de Requerimientos.</a:t>
            </a:r>
          </a:p>
          <a:p>
            <a:pPr lvl="1"/>
            <a:r>
              <a:rPr lang="es-BO" dirty="0" smtClean="0"/>
              <a:t>Análisis.</a:t>
            </a:r>
          </a:p>
          <a:p>
            <a:pPr lvl="1"/>
            <a:r>
              <a:rPr lang="es-BO" dirty="0" smtClean="0"/>
              <a:t>Diseño.</a:t>
            </a:r>
          </a:p>
          <a:p>
            <a:pPr lvl="1"/>
            <a:r>
              <a:rPr lang="es-BO" dirty="0" smtClean="0"/>
              <a:t>Implementación.</a:t>
            </a:r>
          </a:p>
          <a:p>
            <a:pPr lvl="1"/>
            <a:r>
              <a:rPr lang="es-BO" dirty="0" smtClean="0"/>
              <a:t>Experimentación.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Interacción CPU </a:t>
            </a:r>
            <a:r>
              <a:rPr lang="es-ES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RAM.</a:t>
            </a:r>
          </a:p>
          <a:p>
            <a:r>
              <a:rPr lang="es-BO" dirty="0" smtClean="0"/>
              <a:t>Tema de la materia de Arquitectura de Computadoras.</a:t>
            </a:r>
          </a:p>
          <a:p>
            <a:r>
              <a:rPr lang="es-ES" dirty="0" smtClean="0"/>
              <a:t>Ejercicios en:</a:t>
            </a:r>
          </a:p>
          <a:p>
            <a:pPr lvl="1"/>
            <a:r>
              <a:rPr lang="es-ES" dirty="0" smtClean="0"/>
              <a:t>Binario. </a:t>
            </a:r>
          </a:p>
          <a:p>
            <a:pPr lvl="1"/>
            <a:r>
              <a:rPr lang="es-ES" dirty="0" smtClean="0"/>
              <a:t>Hexadecimal.</a:t>
            </a:r>
          </a:p>
          <a:p>
            <a:pPr lvl="1"/>
            <a:r>
              <a:rPr lang="es-ES" dirty="0" smtClean="0"/>
              <a:t>Ensamblador.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7" name="Picture 2" descr="C:\Users\HP\Documents\CATO\SemestreXX\Seminario\imagenes presentación\b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924944"/>
            <a:ext cx="3432043" cy="25740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BO" dirty="0" smtClean="0"/>
              <a:t>Características principales del proyecto:</a:t>
            </a:r>
            <a:endParaRPr lang="es-ES" dirty="0" smtClean="0"/>
          </a:p>
          <a:p>
            <a:pPr lvl="1"/>
            <a:r>
              <a:rPr lang="es-BO" dirty="0" smtClean="0"/>
              <a:t>Requerimientos ambiguos.</a:t>
            </a:r>
            <a:endParaRPr lang="es-ES" dirty="0" smtClean="0"/>
          </a:p>
          <a:p>
            <a:pPr lvl="1"/>
            <a:r>
              <a:rPr lang="es-BO" dirty="0" smtClean="0"/>
              <a:t>Necesidad de retroalimentación.</a:t>
            </a:r>
            <a:endParaRPr lang="es-ES" dirty="0" smtClean="0"/>
          </a:p>
          <a:p>
            <a:pPr lvl="1"/>
            <a:r>
              <a:rPr lang="es-BO" dirty="0" smtClean="0"/>
              <a:t>Riesgo alto de insatisfacción.</a:t>
            </a:r>
            <a:endParaRPr lang="es-ES" dirty="0" smtClean="0"/>
          </a:p>
          <a:p>
            <a:pPr lvl="1"/>
            <a:r>
              <a:rPr lang="es-BO" dirty="0" smtClean="0"/>
              <a:t>Disponibilidad de recursos reducidos.</a:t>
            </a:r>
            <a:endParaRPr lang="es-ES" dirty="0" smtClean="0"/>
          </a:p>
          <a:p>
            <a:pPr lvl="1"/>
            <a:r>
              <a:rPr lang="es-BO" dirty="0" smtClean="0"/>
              <a:t>Necesidad de contar con versiones funcionales.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24515" t="37304" r="41799" b="42633"/>
          <a:stretch>
            <a:fillRect/>
          </a:stretch>
        </p:blipFill>
        <p:spPr bwMode="auto">
          <a:xfrm>
            <a:off x="467544" y="2060848"/>
            <a:ext cx="820891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Prototipado</a:t>
            </a:r>
          </a:p>
          <a:p>
            <a:endParaRPr lang="es-BO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8419" t="24169" r="21170" b="22961"/>
          <a:stretch>
            <a:fillRect/>
          </a:stretch>
        </p:blipFill>
        <p:spPr bwMode="auto">
          <a:xfrm>
            <a:off x="899592" y="2132856"/>
            <a:ext cx="388843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47017" t="27726" r="35439" b="8100"/>
          <a:stretch>
            <a:fillRect/>
          </a:stretch>
        </p:blipFill>
        <p:spPr bwMode="auto">
          <a:xfrm>
            <a:off x="5076056" y="1196752"/>
            <a:ext cx="309634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b="1" dirty="0" smtClean="0"/>
          </a:p>
          <a:p>
            <a:r>
              <a:rPr lang="es-BO" b="1" dirty="0" smtClean="0"/>
              <a:t>Visual Studio		Escritorio</a:t>
            </a:r>
            <a:endParaRPr lang="es-ES" b="1" dirty="0" smtClean="0"/>
          </a:p>
          <a:p>
            <a:r>
              <a:rPr lang="es-ES" b="1" dirty="0" smtClean="0"/>
              <a:t>C#</a:t>
            </a:r>
          </a:p>
          <a:p>
            <a:endParaRPr lang="es-ES" b="1" dirty="0" smtClean="0"/>
          </a:p>
          <a:p>
            <a:r>
              <a:rPr lang="es-ES" b="1" dirty="0" smtClean="0"/>
              <a:t>Ruby</a:t>
            </a:r>
          </a:p>
          <a:p>
            <a:r>
              <a:rPr lang="es-ES" b="1" dirty="0" smtClean="0"/>
              <a:t>Ruby </a:t>
            </a:r>
            <a:r>
              <a:rPr lang="es-ES" b="1" dirty="0" err="1" smtClean="0"/>
              <a:t>on</a:t>
            </a:r>
            <a:r>
              <a:rPr lang="es-ES" b="1" dirty="0" smtClean="0"/>
              <a:t> </a:t>
            </a:r>
            <a:r>
              <a:rPr lang="es-ES" b="1" dirty="0" err="1" smtClean="0"/>
              <a:t>Rails</a:t>
            </a:r>
            <a:r>
              <a:rPr lang="es-ES" b="1" dirty="0" smtClean="0"/>
              <a:t>		Web</a:t>
            </a:r>
          </a:p>
          <a:p>
            <a:r>
              <a:rPr lang="es-ES" b="1" dirty="0" err="1" smtClean="0"/>
              <a:t>JavaScripts</a:t>
            </a:r>
            <a:endParaRPr lang="es-ES" b="1" dirty="0" smtClean="0"/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Tecnologías de desarrollo</a:t>
            </a:r>
            <a:endParaRPr lang="es-ES" dirty="0"/>
          </a:p>
        </p:txBody>
      </p:sp>
      <p:sp>
        <p:nvSpPr>
          <p:cNvPr id="6" name="5 Cerrar llave"/>
          <p:cNvSpPr/>
          <p:nvPr/>
        </p:nvSpPr>
        <p:spPr>
          <a:xfrm>
            <a:off x="3491880" y="1916832"/>
            <a:ext cx="288032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errar llave"/>
          <p:cNvSpPr/>
          <p:nvPr/>
        </p:nvSpPr>
        <p:spPr>
          <a:xfrm>
            <a:off x="3491880" y="3356992"/>
            <a:ext cx="504056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cicloInstruccionFinal 6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99288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2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Pictures\taller de inve\CorreccionesBin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2"/>
            <a:ext cx="79208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02840" y="142331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9" name="8 Imagen"/>
          <p:cNvPicPr/>
          <p:nvPr/>
        </p:nvPicPr>
        <p:blipFill>
          <a:blip r:embed="rId2" cstate="print"/>
          <a:srcRect l="7895" t="11838" r="64211" b="42368"/>
          <a:stretch>
            <a:fillRect/>
          </a:stretch>
        </p:blipFill>
        <p:spPr bwMode="auto">
          <a:xfrm>
            <a:off x="539552" y="1844824"/>
            <a:ext cx="41044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/>
          <p:nvPr/>
        </p:nvPicPr>
        <p:blipFill>
          <a:blip r:embed="rId3" cstate="print"/>
          <a:srcRect l="8070" t="14330" r="68246" b="56386"/>
          <a:stretch>
            <a:fillRect/>
          </a:stretch>
        </p:blipFill>
        <p:spPr bwMode="auto">
          <a:xfrm>
            <a:off x="4788024" y="2636912"/>
            <a:ext cx="374441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P\Documents\CATO\SemestreXX\Seminario\imagenes presentación\20140918_1117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60648"/>
            <a:ext cx="4752528" cy="633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 l="37544" t="38941" r="30702" b="5296"/>
          <a:stretch>
            <a:fillRect/>
          </a:stretch>
        </p:blipFill>
        <p:spPr bwMode="auto">
          <a:xfrm>
            <a:off x="2555776" y="1556792"/>
            <a:ext cx="48245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prepara CPU bin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236166"/>
            <a:ext cx="3722911" cy="528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sz="2000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para el ejercicio por parte del estudiante (llenado de registros iniciales).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6913" t="26019" r="31041" b="4702"/>
          <a:stretch>
            <a:fillRect/>
          </a:stretch>
        </p:blipFill>
        <p:spPr bwMode="auto">
          <a:xfrm>
            <a:off x="5796136" y="1456184"/>
            <a:ext cx="3122622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HP\Documents\CATO\SemestreXX\Seminario\imagenes documento\prepara RAM bi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060848"/>
            <a:ext cx="547260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2" cstate="print"/>
          <a:srcRect l="6842" t="20872" r="4035" b="13396"/>
          <a:stretch>
            <a:fillRect/>
          </a:stretch>
        </p:blipFill>
        <p:spPr bwMode="auto">
          <a:xfrm>
            <a:off x="611560" y="2132856"/>
            <a:ext cx="78488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7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 lvl="1"/>
            <a:r>
              <a:rPr lang="es-BO" dirty="0" smtClean="0"/>
              <a:t>Refactorización de código.</a:t>
            </a: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C:\Users\HP\Documents\CATO\SemestreXX\Seminario\imagenes documento\diseño prototipo 7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 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Diagramas (uno por paso).</a:t>
            </a:r>
          </a:p>
          <a:p>
            <a:r>
              <a:rPr lang="es-ES" dirty="0" smtClean="0"/>
              <a:t>Resolución mecánica.</a:t>
            </a:r>
          </a:p>
          <a:p>
            <a:r>
              <a:rPr lang="es-ES" dirty="0" smtClean="0"/>
              <a:t>Tendencia a errores.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2050" name="Picture 2" descr="C:\Users\HP\Documents\CATO\SemestreXX\Seminario\imagenes presentación\confundi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654" y="3140968"/>
            <a:ext cx="3472346" cy="2808312"/>
          </a:xfrm>
          <a:prstGeom prst="rect">
            <a:avLst/>
          </a:prstGeom>
          <a:noFill/>
        </p:spPr>
      </p:pic>
      <p:pic>
        <p:nvPicPr>
          <p:cNvPr id="2051" name="Picture 3" descr="C:\Users\HP\Documents\CATO\SemestreXX\Seminario\imagenes presentación\confundido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764704"/>
            <a:ext cx="2160240" cy="2160240"/>
          </a:xfrm>
          <a:prstGeom prst="rect">
            <a:avLst/>
          </a:prstGeom>
          <a:noFill/>
        </p:spPr>
      </p:pic>
      <p:pic>
        <p:nvPicPr>
          <p:cNvPr id="6" name="Picture 2" descr="C:\Users\HP\Documents\CATO\SemestreXX\Seminario\imagenes presentación\perder tiemp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973442" cy="32675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/>
          <a:srcRect l="37037" t="30094" r="29100" b="8150"/>
          <a:stretch>
            <a:fillRect/>
          </a:stretch>
        </p:blipFill>
        <p:spPr bwMode="auto">
          <a:xfrm>
            <a:off x="2195736" y="1412776"/>
            <a:ext cx="489654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8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sz="2400" dirty="0" smtClean="0"/>
              <a:t>Implementar componente para preparación de la RAM para el ejercicio por parte del estudiante (llenado de registros iniciales). </a:t>
            </a: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pPr>
              <a:buNone/>
            </a:pPr>
            <a:endParaRPr lang="es-ES" sz="1400" b="1" dirty="0" smtClean="0"/>
          </a:p>
          <a:p>
            <a:pPr lvl="0"/>
            <a:r>
              <a:rPr lang="es-BO" dirty="0" smtClean="0"/>
              <a:t>PC debe existir.</a:t>
            </a:r>
            <a:endParaRPr lang="es-ES" dirty="0" smtClean="0"/>
          </a:p>
          <a:p>
            <a:pPr lvl="0"/>
            <a:r>
              <a:rPr lang="es-BO" dirty="0" smtClean="0"/>
              <a:t>Debe existir más de una instrucción.</a:t>
            </a:r>
            <a:endParaRPr lang="es-ES" dirty="0" smtClean="0"/>
          </a:p>
          <a:p>
            <a:pPr lvl="0"/>
            <a:r>
              <a:rPr lang="es-BO" dirty="0" smtClean="0"/>
              <a:t>Instrucciones consecutivas.</a:t>
            </a:r>
            <a:endParaRPr lang="es-ES" dirty="0" smtClean="0"/>
          </a:p>
          <a:p>
            <a:pPr lvl="0"/>
            <a:r>
              <a:rPr lang="es-BO" dirty="0" smtClean="0"/>
              <a:t>PC debe contener un LOAD.</a:t>
            </a:r>
            <a:endParaRPr lang="es-ES" dirty="0" smtClean="0"/>
          </a:p>
          <a:p>
            <a:pPr lvl="0"/>
            <a:r>
              <a:rPr lang="es-BO" dirty="0" smtClean="0"/>
              <a:t>Comprueba las instrucciones.</a:t>
            </a:r>
            <a:endParaRPr lang="es-ES" dirty="0" smtClean="0"/>
          </a:p>
          <a:p>
            <a:r>
              <a:rPr lang="es-BO" dirty="0" smtClean="0"/>
              <a:t>La dirección a la que apunta el campo de direcciones de cada instrucción debe tener contenido, menos si es STORE.</a:t>
            </a: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9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s-BO" b="1" dirty="0" smtClean="0"/>
              <a:t>Prototipo 11</a:t>
            </a:r>
          </a:p>
          <a:p>
            <a:pPr lvl="0">
              <a:buNone/>
            </a:pPr>
            <a:endParaRPr lang="es-BO" sz="11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binario.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binario.</a:t>
            </a:r>
            <a:endParaRPr lang="es-ES" dirty="0" smtClean="0"/>
          </a:p>
          <a:p>
            <a:pPr lvl="1"/>
            <a:r>
              <a:rPr lang="es-BO" dirty="0" smtClean="0"/>
              <a:t>Herramienta web.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5308" t="11034" r="64211" b="22951"/>
          <a:stretch>
            <a:fillRect/>
          </a:stretch>
        </p:blipFill>
        <p:spPr bwMode="auto">
          <a:xfrm>
            <a:off x="539552" y="1556792"/>
            <a:ext cx="371695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5088" t="8723" r="59649"/>
          <a:stretch>
            <a:fillRect/>
          </a:stretch>
        </p:blipFill>
        <p:spPr bwMode="auto">
          <a:xfrm>
            <a:off x="4572000" y="548680"/>
            <a:ext cx="4019550" cy="585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12</a:t>
            </a:r>
          </a:p>
          <a:p>
            <a:pPr>
              <a:buNone/>
            </a:pPr>
            <a:endParaRPr lang="es-BO" sz="1200" b="1" dirty="0" smtClean="0"/>
          </a:p>
          <a:p>
            <a:r>
              <a:rPr lang="es-BO" dirty="0" smtClean="0"/>
              <a:t>Requerimientos</a:t>
            </a:r>
            <a:r>
              <a:rPr lang="es-BO" dirty="0" smtClean="0"/>
              <a:t>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binario.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errores, en binario.</a:t>
            </a:r>
            <a:endParaRPr lang="es-ES" dirty="0" smtClean="0"/>
          </a:p>
          <a:p>
            <a:pPr lvl="1"/>
            <a:r>
              <a:rPr lang="es-BO" dirty="0" smtClean="0"/>
              <a:t>Herramienta web. 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hexadecimal.</a:t>
            </a: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5263" t="10261" r="68246" b="23199"/>
          <a:stretch>
            <a:fillRect/>
          </a:stretch>
        </p:blipFill>
        <p:spPr bwMode="auto">
          <a:xfrm>
            <a:off x="467544" y="1484784"/>
            <a:ext cx="320491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5263" t="9657" r="37544" b="4050"/>
          <a:stretch>
            <a:fillRect/>
          </a:stretch>
        </p:blipFill>
        <p:spPr bwMode="auto">
          <a:xfrm>
            <a:off x="3635896" y="1484784"/>
            <a:ext cx="5257800" cy="446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8" name="7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12632" t="10904" r="9825"/>
          <a:stretch>
            <a:fillRect/>
          </a:stretch>
        </p:blipFill>
        <p:spPr bwMode="auto">
          <a:xfrm>
            <a:off x="1068882" y="1481138"/>
            <a:ext cx="700623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err="1" smtClean="0"/>
              <a:t>Microprocessor</a:t>
            </a:r>
            <a:r>
              <a:rPr lang="es-ES" b="1" dirty="0" smtClean="0"/>
              <a:t> Tutorial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4" name="Picture 2" descr="C:\Users\danrocar\Desktop\microtu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4968552" cy="4049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6 Marcador de contenido" descr="C:\Users\HP\Documents\CATO\Semestre Final\Taller de Grado\Proyecto\Documentacion\imagenes documento\diseño prototipo 12 - binario.bmp"/>
          <p:cNvPicPr>
            <a:picLocks noGrp="1"/>
          </p:cNvPicPr>
          <p:nvPr>
            <p:ph idx="1"/>
          </p:nvPr>
        </p:nvPicPr>
        <p:blipFill>
          <a:blip r:embed="rId2" cstate="print"/>
          <a:srcRect t="3172"/>
          <a:stretch>
            <a:fillRect/>
          </a:stretch>
        </p:blipFill>
        <p:spPr bwMode="auto">
          <a:xfrm>
            <a:off x="1403648" y="260648"/>
            <a:ext cx="6408712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b="1996"/>
          <a:stretch>
            <a:fillRect/>
          </a:stretch>
        </p:blipFill>
        <p:spPr bwMode="auto">
          <a:xfrm>
            <a:off x="2411760" y="1340768"/>
            <a:ext cx="435827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13</a:t>
            </a:r>
          </a:p>
          <a:p>
            <a:pPr>
              <a:buNone/>
            </a:pPr>
            <a:endParaRPr lang="es-BO" sz="1200" b="1" dirty="0" smtClean="0"/>
          </a:p>
          <a:p>
            <a:r>
              <a:rPr lang="es-BO" dirty="0" smtClean="0"/>
              <a:t>Requerimientos</a:t>
            </a:r>
            <a:r>
              <a:rPr lang="es-BO" dirty="0" smtClean="0"/>
              <a:t>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hexadecimal.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errores, en hexadecimal.</a:t>
            </a:r>
            <a:endParaRPr lang="es-ES" dirty="0" smtClean="0"/>
          </a:p>
          <a:p>
            <a:pPr lvl="1"/>
            <a:r>
              <a:rPr lang="es-BO" dirty="0" smtClean="0"/>
              <a:t>Selección de lenguaje.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ensamblador.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39123" t="15888" r="32807"/>
          <a:stretch>
            <a:fillRect/>
          </a:stretch>
        </p:blipFill>
        <p:spPr bwMode="auto">
          <a:xfrm>
            <a:off x="5796136" y="1196752"/>
            <a:ext cx="26864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/>
          <p:nvPr/>
        </p:nvPicPr>
        <p:blipFill>
          <a:blip r:embed="rId3" cstate="print"/>
          <a:srcRect l="28421" t="16511" r="23860" b="29283"/>
          <a:stretch>
            <a:fillRect/>
          </a:stretch>
        </p:blipFill>
        <p:spPr bwMode="auto">
          <a:xfrm>
            <a:off x="251520" y="1844824"/>
            <a:ext cx="5196488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4912" t="9346" r="1228" b="4984"/>
          <a:stretch>
            <a:fillRect/>
          </a:stretch>
        </p:blipFill>
        <p:spPr bwMode="auto">
          <a:xfrm>
            <a:off x="457200" y="1632539"/>
            <a:ext cx="8229600" cy="42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5 Marcador de contenido" descr="C:\Users\HP\Documents\CATO\Semestre Final\Taller de Grado\Proyecto\Documentacion\imagenes documento\diseño prototipo 13 - hexa.bmp"/>
          <p:cNvPicPr>
            <a:picLocks noGrp="1"/>
          </p:cNvPicPr>
          <p:nvPr>
            <p:ph idx="1"/>
          </p:nvPr>
        </p:nvPicPr>
        <p:blipFill>
          <a:blip r:embed="rId2" cstate="print"/>
          <a:srcRect t="3498"/>
          <a:stretch>
            <a:fillRect/>
          </a:stretch>
        </p:blipFill>
        <p:spPr bwMode="auto">
          <a:xfrm>
            <a:off x="1331640" y="260648"/>
            <a:ext cx="676875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BO" b="1" dirty="0" smtClean="0"/>
              <a:t>Prototipo </a:t>
            </a:r>
            <a:r>
              <a:rPr lang="es-BO" b="1" dirty="0" smtClean="0"/>
              <a:t>14</a:t>
            </a:r>
          </a:p>
          <a:p>
            <a:pPr>
              <a:buNone/>
            </a:pPr>
            <a:endParaRPr lang="es-ES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con arquitectura basada en registros específicos, con una y dos direcciones, en ensamblador.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con arquitectura basada en registros de uso general con dos direcciones, en ensamblador.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29824" t="15347" r="26316" b="-368"/>
          <a:stretch>
            <a:fillRect/>
          </a:stretch>
        </p:blipFill>
        <p:spPr bwMode="auto">
          <a:xfrm>
            <a:off x="347175" y="1412776"/>
            <a:ext cx="415281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/>
          <p:nvPr/>
        </p:nvPicPr>
        <p:blipFill>
          <a:blip r:embed="rId3" cstate="print"/>
          <a:srcRect l="29474" t="15659" r="25965" b="-1103"/>
          <a:stretch>
            <a:fillRect/>
          </a:stretch>
        </p:blipFill>
        <p:spPr bwMode="auto">
          <a:xfrm>
            <a:off x="4572000" y="1412776"/>
            <a:ext cx="424847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29474" t="16963" r="26018" b="3973"/>
          <a:stretch>
            <a:fillRect/>
          </a:stretch>
        </p:blipFill>
        <p:spPr bwMode="auto">
          <a:xfrm>
            <a:off x="395536" y="1340768"/>
            <a:ext cx="410445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 descr="C:\Users\HP\Documents\CATO\Semestre Final\Taller de Grado\Proyecto\Documentacion\imagenes documento\diseño prototipo 14.bmp"/>
          <p:cNvPicPr/>
          <p:nvPr/>
        </p:nvPicPr>
        <p:blipFill>
          <a:blip r:embed="rId3" cstate="print"/>
          <a:srcRect t="3311"/>
          <a:stretch>
            <a:fillRect/>
          </a:stretch>
        </p:blipFill>
        <p:spPr bwMode="auto">
          <a:xfrm>
            <a:off x="4572000" y="548680"/>
            <a:ext cx="414605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</a:t>
            </a:r>
            <a:r>
              <a:rPr lang="es-BO" b="1" dirty="0" smtClean="0"/>
              <a:t>15</a:t>
            </a:r>
          </a:p>
          <a:p>
            <a:pPr>
              <a:buNone/>
            </a:pPr>
            <a:endParaRPr lang="es-ES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 con arquitectura basada en registros específicos, con una y dos direcciones, en ensamblador.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 con arquitectura basada en registros de uso general con dos direcciones, en ensamblador.</a:t>
            </a:r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 smtClean="0"/>
              <a:t>Pep</a:t>
            </a:r>
            <a:r>
              <a:rPr lang="es-ES" b="1" dirty="0" smtClean="0"/>
              <a:t>/7 Simulator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pep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5040560" cy="4070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8" name="7 Marcador de contenido" descr="C:\Users\HP\Documents\CATO\Semestre Final\Taller de Grado\Proyecto\Documentacion\imagenes documento\prototipo final.png"/>
          <p:cNvPicPr>
            <a:picLocks noGrp="1"/>
          </p:cNvPicPr>
          <p:nvPr>
            <p:ph idx="1"/>
          </p:nvPr>
        </p:nvPicPr>
        <p:blipFill>
          <a:blip r:embed="rId2" cstate="print"/>
          <a:srcRect t="24629"/>
          <a:stretch>
            <a:fillRect/>
          </a:stretch>
        </p:blipFill>
        <p:spPr bwMode="auto">
          <a:xfrm>
            <a:off x="457200" y="1909144"/>
            <a:ext cx="8229600" cy="366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12632" t="38318" r="9123"/>
          <a:stretch>
            <a:fillRect/>
          </a:stretch>
        </p:blipFill>
        <p:spPr bwMode="auto">
          <a:xfrm>
            <a:off x="457200" y="1920386"/>
            <a:ext cx="8229600" cy="364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7" name="6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36667" t="28037" r="30877" b="40499"/>
          <a:stretch>
            <a:fillRect/>
          </a:stretch>
        </p:blipFill>
        <p:spPr bwMode="auto">
          <a:xfrm>
            <a:off x="2411760" y="1412776"/>
            <a:ext cx="4222899" cy="230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8 Imagen"/>
          <p:cNvPicPr/>
          <p:nvPr/>
        </p:nvPicPr>
        <p:blipFill>
          <a:blip r:embed="rId3" cstate="print"/>
          <a:srcRect l="37018" t="27726" r="26666" b="40810"/>
          <a:stretch>
            <a:fillRect/>
          </a:stretch>
        </p:blipFill>
        <p:spPr bwMode="auto">
          <a:xfrm>
            <a:off x="2339752" y="3861048"/>
            <a:ext cx="4431389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</a:t>
            </a:r>
            <a:r>
              <a:rPr lang="es-BO" b="1" dirty="0" smtClean="0"/>
              <a:t>16</a:t>
            </a:r>
          </a:p>
          <a:p>
            <a:pPr>
              <a:buNone/>
            </a:pPr>
            <a:endParaRPr lang="es-ES" sz="1200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del CPU, en binario.</a:t>
            </a:r>
            <a:endParaRPr lang="es-ES" dirty="0" smtClean="0"/>
          </a:p>
          <a:p>
            <a:pPr lvl="1"/>
            <a:r>
              <a:rPr lang="es-BO" dirty="0" smtClean="0"/>
              <a:t>Implementar </a:t>
            </a:r>
            <a:r>
              <a:rPr lang="es-BO" dirty="0" smtClean="0"/>
              <a:t>componente para preparación del CPU, en hexadecimal.</a:t>
            </a:r>
            <a:endParaRPr lang="es-ES" dirty="0" smtClean="0"/>
          </a:p>
          <a:p>
            <a:pPr lvl="1"/>
            <a:r>
              <a:rPr lang="es-BO" dirty="0" smtClean="0"/>
              <a:t>Refactorizar código</a:t>
            </a:r>
            <a:r>
              <a:rPr lang="es-BO" dirty="0" smtClean="0"/>
              <a:t>.</a:t>
            </a:r>
            <a:endParaRPr lang="es-ES" dirty="0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8 Imagen" descr="C:\Users\HP\Documents\CATO\Semestre Final\Taller de Grado\Proyecto\Documentacion\imagenes documento\diseño prototipo 16 - hexa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0648"/>
            <a:ext cx="6552728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5 Marcador de contenido" descr="C:\Users\HP\Documents\CATO\Semestre Final\Taller de Grado\Proyecto\Documentacion\imagenes documento\diseño prototipo 16 - binario.bmp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0648"/>
            <a:ext cx="6624736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 descr="C:\Users\HP\Documents\CATO\Semestre Final\Taller de Grado\Proyecto\Documentacion\imagenes documento\diseño prototipo 16 - assembler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0648"/>
            <a:ext cx="684076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Conclusiones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Prototipado -&gt; retroalimentación -&gt; requerimientos.</a:t>
            </a:r>
          </a:p>
          <a:p>
            <a:r>
              <a:rPr lang="es-BO" dirty="0" smtClean="0"/>
              <a:t>Web &gt; Escritorio.</a:t>
            </a:r>
            <a:endParaRPr lang="es-ES" dirty="0" smtClean="0"/>
          </a:p>
          <a:p>
            <a:r>
              <a:rPr lang="es-BO" dirty="0" smtClean="0"/>
              <a:t>Ventajas Ruby </a:t>
            </a:r>
            <a:r>
              <a:rPr lang="es-BO" dirty="0" err="1" smtClean="0"/>
              <a:t>on</a:t>
            </a:r>
            <a:r>
              <a:rPr lang="es-BO" dirty="0" smtClean="0"/>
              <a:t> </a:t>
            </a:r>
            <a:r>
              <a:rPr lang="es-BO" dirty="0" err="1" smtClean="0"/>
              <a:t>Rails</a:t>
            </a:r>
            <a:r>
              <a:rPr lang="es-BO" dirty="0" smtClean="0"/>
              <a:t>.</a:t>
            </a:r>
          </a:p>
          <a:p>
            <a:r>
              <a:rPr lang="es-BO" dirty="0" err="1" smtClean="0"/>
              <a:t>Jquery</a:t>
            </a:r>
            <a:r>
              <a:rPr lang="es-BO" dirty="0" smtClean="0"/>
              <a:t> -&gt; mejor experiencia de usuario.</a:t>
            </a:r>
            <a:endParaRPr lang="es-ES" dirty="0" smtClean="0"/>
          </a:p>
          <a:p>
            <a:r>
              <a:rPr lang="es-BO" dirty="0" smtClean="0"/>
              <a:t>CSS guiada por:</a:t>
            </a:r>
          </a:p>
          <a:p>
            <a:pPr lvl="1"/>
            <a:r>
              <a:rPr lang="es-BO" dirty="0" smtClean="0"/>
              <a:t>Usuarios.</a:t>
            </a:r>
          </a:p>
          <a:p>
            <a:pPr lvl="1"/>
            <a:r>
              <a:rPr lang="es-BO" dirty="0" smtClean="0"/>
              <a:t>Estudiantes de diseño.</a:t>
            </a:r>
            <a:endParaRPr lang="es-BO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Conclusiones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BO" dirty="0" smtClean="0"/>
              <a:t>Guía en la preparación de la RAM.</a:t>
            </a:r>
            <a:endParaRPr lang="es-ES" dirty="0" smtClean="0"/>
          </a:p>
          <a:p>
            <a:r>
              <a:rPr lang="es-ES" dirty="0" smtClean="0"/>
              <a:t>Interacción con usuario para llenado de registros definida con experimentación.</a:t>
            </a:r>
          </a:p>
          <a:p>
            <a:r>
              <a:rPr lang="es-ES" dirty="0" smtClean="0"/>
              <a:t>Corrección inmediata la mejor opción.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Recomendaciones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Cuentas de usuario:</a:t>
            </a:r>
          </a:p>
          <a:p>
            <a:pPr lvl="1"/>
            <a:r>
              <a:rPr lang="es-ES" dirty="0" smtClean="0"/>
              <a:t>Control docente.</a:t>
            </a:r>
          </a:p>
          <a:p>
            <a:pPr lvl="1"/>
            <a:r>
              <a:rPr lang="es-ES" dirty="0" smtClean="0"/>
              <a:t>Guardado de ejercicios.</a:t>
            </a:r>
          </a:p>
          <a:p>
            <a:r>
              <a:rPr lang="es-ES" dirty="0" smtClean="0"/>
              <a:t>Simulación.</a:t>
            </a:r>
          </a:p>
          <a:p>
            <a:r>
              <a:rPr lang="es-ES" dirty="0" smtClean="0"/>
              <a:t>Mantener pruebas.</a:t>
            </a:r>
          </a:p>
          <a:p>
            <a:r>
              <a:rPr lang="es-ES" dirty="0" smtClean="0"/>
              <a:t>3 direcciones.</a:t>
            </a:r>
          </a:p>
          <a:p>
            <a:endParaRPr lang="es-ES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smtClean="0"/>
              <a:t>Dan! 71 CPU Simulator</a:t>
            </a:r>
            <a:endParaRPr lang="es-BO" dirty="0" smtClean="0"/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endParaRPr lang="es-ES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d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5128041" cy="406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cuments\CATO\SemestreXX\Seminario\imagenes presentación\gracias_multilin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80" y="404664"/>
            <a:ext cx="8634800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pPr lvl="0"/>
            <a:endParaRPr lang="es-ES" dirty="0" smtClean="0"/>
          </a:p>
          <a:p>
            <a:pPr lvl="0"/>
            <a:r>
              <a:rPr lang="es-ES" dirty="0" smtClean="0"/>
              <a:t>Diagramas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Incrementa el tiempo.</a:t>
            </a:r>
          </a:p>
          <a:p>
            <a:r>
              <a:rPr lang="es-ES" dirty="0" smtClean="0"/>
              <a:t>Diagramas manuales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No se ve claramente interacción CPU-RAM.</a:t>
            </a:r>
          </a:p>
          <a:p>
            <a:r>
              <a:rPr lang="es-BO" dirty="0" smtClean="0"/>
              <a:t>Elaboración manual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Errores.</a:t>
            </a:r>
            <a:endParaRPr lang="es-BO" dirty="0" smtClean="0"/>
          </a:p>
          <a:p>
            <a:r>
              <a:rPr lang="es-BO" dirty="0" smtClean="0"/>
              <a:t>Errores se ven la siguiente clase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dificulta </a:t>
            </a:r>
            <a:r>
              <a:rPr lang="es-BO" dirty="0" smtClean="0"/>
              <a:t> el auto-aprendizaje.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11968"/>
          </a:xfrm>
        </p:spPr>
        <p:txBody>
          <a:bodyPr>
            <a:normAutofit/>
          </a:bodyPr>
          <a:lstStyle/>
          <a:p>
            <a:pPr lvl="0"/>
            <a:endParaRPr lang="es-ES" dirty="0" smtClean="0"/>
          </a:p>
          <a:p>
            <a:pPr lvl="0"/>
            <a:r>
              <a:rPr lang="es-ES" dirty="0" smtClean="0"/>
              <a:t>Simuladores poco intuitivos -&gt; dificultan proceso de autoaprendizaje.</a:t>
            </a:r>
          </a:p>
          <a:p>
            <a:pPr lvl="0"/>
            <a:r>
              <a:rPr lang="es-ES" dirty="0" smtClean="0"/>
              <a:t>Simuladores realizan todo el trabajo -&gt; estudiante en estado pasivo. </a:t>
            </a:r>
          </a:p>
          <a:p>
            <a:pPr lvl="0"/>
            <a:r>
              <a:rPr lang="es-ES" dirty="0" err="1" smtClean="0"/>
              <a:t>Microprocessor</a:t>
            </a:r>
            <a:r>
              <a:rPr lang="es-ES" dirty="0" smtClean="0"/>
              <a:t> Tutorial estático -&gt; No ayuda para resolver ejercicios propios.</a:t>
            </a:r>
          </a:p>
          <a:p>
            <a:r>
              <a:rPr lang="es-ES" dirty="0" smtClean="0"/>
              <a:t>Una sola arquitectura -&gt; No termina de satisfacer las necesidades.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1561</TotalTime>
  <Words>1177</Words>
  <Application>Microsoft Office PowerPoint</Application>
  <PresentationFormat>Presentación en pantalla (4:3)</PresentationFormat>
  <Paragraphs>282</Paragraphs>
  <Slides>70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70</vt:i4>
      </vt:variant>
    </vt:vector>
  </HeadingPairs>
  <TitlesOfParts>
    <vt:vector size="71" baseType="lpstr">
      <vt:lpstr>Concurrencia</vt:lpstr>
      <vt:lpstr>Herramienta interactiva de apoyo al PEA del ciclo de instrucción del procesador</vt:lpstr>
      <vt:lpstr>Antecedentes</vt:lpstr>
      <vt:lpstr>Diapositiva 3</vt:lpstr>
      <vt:lpstr>Antecedentes</vt:lpstr>
      <vt:lpstr>Antecedentes</vt:lpstr>
      <vt:lpstr>Antecedentes</vt:lpstr>
      <vt:lpstr>Antecedentes</vt:lpstr>
      <vt:lpstr>Situación Problemática</vt:lpstr>
      <vt:lpstr>Situación Problemática</vt:lpstr>
      <vt:lpstr>Formulación del Problema</vt:lpstr>
      <vt:lpstr>Objetivo General</vt:lpstr>
      <vt:lpstr>Objetivos Específicos</vt:lpstr>
      <vt:lpstr>Marco Teórico</vt:lpstr>
      <vt:lpstr>Arquitectura de Computadoras</vt:lpstr>
      <vt:lpstr>Arquitectura de Computadoras</vt:lpstr>
      <vt:lpstr>Arquitectura de Computadoras</vt:lpstr>
      <vt:lpstr>Software educativo</vt:lpstr>
      <vt:lpstr>Software educativo</vt:lpstr>
      <vt:lpstr>Metodología de desarrollo</vt:lpstr>
      <vt:lpstr>Metodología de desarrollo</vt:lpstr>
      <vt:lpstr>Metodología de desarrollo</vt:lpstr>
      <vt:lpstr>Metodología de desarrollo</vt:lpstr>
      <vt:lpstr>Tecnologías de desarrollo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Diapositiva 38</vt:lpstr>
      <vt:lpstr>Marco Práctico</vt:lpstr>
      <vt:lpstr>Marco Práctico</vt:lpstr>
      <vt:lpstr>Diapositiva 41</vt:lpstr>
      <vt:lpstr>Marco Práctico</vt:lpstr>
      <vt:lpstr>Marco Práctico</vt:lpstr>
      <vt:lpstr>Diapositiva 44</vt:lpstr>
      <vt:lpstr>Marco Práctico</vt:lpstr>
      <vt:lpstr>Marco Práctico</vt:lpstr>
      <vt:lpstr>Marco Práctico</vt:lpstr>
      <vt:lpstr>Marco Práctico</vt:lpstr>
      <vt:lpstr>Marco Práctico</vt:lpstr>
      <vt:lpstr>Diapositiva 50</vt:lpstr>
      <vt:lpstr>Marco Práctico</vt:lpstr>
      <vt:lpstr>Marco Práctico</vt:lpstr>
      <vt:lpstr>Marco Práctico</vt:lpstr>
      <vt:lpstr>Marco Práctico</vt:lpstr>
      <vt:lpstr>Diapositiva 55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Diapositiva 64</vt:lpstr>
      <vt:lpstr>Diapositiva 65</vt:lpstr>
      <vt:lpstr>Diapositiva 66</vt:lpstr>
      <vt:lpstr>Conclusiones</vt:lpstr>
      <vt:lpstr>Conclusiones</vt:lpstr>
      <vt:lpstr>Recomendaciones</vt:lpstr>
      <vt:lpstr>Diapositiva 70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Ciclo de Instrucción</dc:title>
  <dc:creator>HP</dc:creator>
  <cp:lastModifiedBy>HP</cp:lastModifiedBy>
  <cp:revision>129</cp:revision>
  <dcterms:created xsi:type="dcterms:W3CDTF">2014-09-02T15:09:39Z</dcterms:created>
  <dcterms:modified xsi:type="dcterms:W3CDTF">2015-06-11T23:06:50Z</dcterms:modified>
</cp:coreProperties>
</file>